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94" autoAdjust="0"/>
  </p:normalViewPr>
  <p:slideViewPr>
    <p:cSldViewPr snapToGrid="0">
      <p:cViewPr varScale="1">
        <p:scale>
          <a:sx n="93" d="100"/>
          <a:sy n="93" d="100"/>
        </p:scale>
        <p:origin x="69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24A98-2B5E-4BA0-B1C5-71E0D1DDF0A0}" type="datetimeFigureOut">
              <a:rPr lang="zh-TW" altLang="en-US" smtClean="0"/>
              <a:t>2023/5/31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A6132-DB63-4E98-AC0C-CF67693900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4276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Kaggle Cats faces 64x64 (15000 images) 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generative models, so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labels on the images</a:t>
            </a:r>
            <a:endParaRPr lang="en-US" altLang="zh-TW" dirty="0"/>
          </a:p>
          <a:p>
            <a:r>
              <a:rPr lang="en-US" altLang="zh-TW" dirty="0"/>
              <a:t>https://www.kaggle.com/datasets/spandan2/cats-faces-64x64-for-generative-models?resource=download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A6132-DB63-4E98-AC0C-CF676939006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189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A6132-DB63-4E98-AC0C-CF676939006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6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https://freecontent.manning.com/practical-applications-of-gans-part-1/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A6132-DB63-4E98-AC0C-CF676939006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836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discriminator can easily learn to distinguish between the generated images and the real images, causing the generator's loss to increase.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A6132-DB63-4E98-AC0C-CF676939006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4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generator loss can be modified to include additional penalties for generating similar images, or the architecture of the generator can be modified to encourage diversity in the output.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Evaluating the performance of the model using various metrics like Inception Score,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Frechet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Inception Distance, or diversity measures can provide insights into whether the model is suffering from mode collapse. 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FA6132-DB63-4E98-AC0C-CF676939006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3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pandan2/cats-faces-64x64-for-generative-models" TargetMode="External"/><Relationship Id="rId2" Type="http://schemas.openxmlformats.org/officeDocument/2006/relationships/hyperlink" Target="https://towardsdatascience.com/getting-started-with-gans-using-pytorch-78e7c22a14a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hat.openai.com/" TargetMode="External"/><Relationship Id="rId4" Type="http://schemas.openxmlformats.org/officeDocument/2006/relationships/hyperlink" Target="https://freecontent.manning.com/practical-applications-of-gans-part-1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742448-6F95-4E92-85FC-4371BA8A0C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GAN &amp; DCGAN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BB64E2-AB35-405C-BD70-D179866EA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資工系 李彥儒</a:t>
            </a:r>
          </a:p>
        </p:txBody>
      </p:sp>
    </p:spTree>
    <p:extLst>
      <p:ext uri="{BB962C8B-B14F-4D97-AF65-F5344CB8AC3E}">
        <p14:creationId xmlns:p14="http://schemas.microsoft.com/office/powerpoint/2010/main" val="4039174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2E75E-B416-4B83-A61A-8142C2E6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Mode Collapse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483B21-8D61-4F72-A18B-9415977A2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Generator's loss is increasing continuously</a:t>
            </a:r>
          </a:p>
          <a:p>
            <a:pPr marL="0" indent="0">
              <a:buNone/>
            </a:pPr>
            <a:r>
              <a:rPr lang="en-US" altLang="zh-TW" dirty="0"/>
              <a:t>	- Not producing diverse outputs </a:t>
            </a:r>
          </a:p>
          <a:p>
            <a:pPr marL="0" indent="0">
              <a:buNone/>
            </a:pPr>
            <a:r>
              <a:rPr lang="en-US" altLang="zh-TW" dirty="0"/>
              <a:t>	- Discriminator can easily learn to distinguish 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Discriminator's loss is decreasing</a:t>
            </a:r>
          </a:p>
          <a:p>
            <a:pPr marL="0" indent="0">
              <a:buNone/>
            </a:pPr>
            <a:r>
              <a:rPr lang="en-US" altLang="zh-TW" dirty="0"/>
              <a:t>	- Discriminator is too powerful and the generator is unable to keep up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431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57C24E-8A38-471C-A70A-621E98F6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3" y="982132"/>
            <a:ext cx="9820836" cy="1303867"/>
          </a:xfrm>
        </p:spPr>
        <p:txBody>
          <a:bodyPr/>
          <a:lstStyle/>
          <a:p>
            <a:pPr algn="l"/>
            <a:r>
              <a:rPr lang="en-US" altLang="zh-TW" dirty="0"/>
              <a:t>Visual inspection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D69FDC-B94E-4B92-94ED-5FC1B828B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3" y="2556932"/>
            <a:ext cx="9820834" cy="3318936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Generated images 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- Repetitive and lack diversity</a:t>
            </a:r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1452DB87-8BA8-41E0-8B54-77AB3DE0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858" y="665630"/>
            <a:ext cx="5526739" cy="5526739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02892B85-1060-45E1-A53A-3DBB4E9BC063}"/>
              </a:ext>
            </a:extLst>
          </p:cNvPr>
          <p:cNvSpPr/>
          <p:nvPr/>
        </p:nvSpPr>
        <p:spPr>
          <a:xfrm>
            <a:off x="6642847" y="547787"/>
            <a:ext cx="887505" cy="868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7D9D2BF-5A15-4246-A099-F3186BDAC79A}"/>
              </a:ext>
            </a:extLst>
          </p:cNvPr>
          <p:cNvSpPr/>
          <p:nvPr/>
        </p:nvSpPr>
        <p:spPr>
          <a:xfrm>
            <a:off x="8041340" y="3347711"/>
            <a:ext cx="887505" cy="868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07D2255A-A615-45E4-844C-01BFCD0C1A20}"/>
              </a:ext>
            </a:extLst>
          </p:cNvPr>
          <p:cNvSpPr/>
          <p:nvPr/>
        </p:nvSpPr>
        <p:spPr>
          <a:xfrm>
            <a:off x="10139080" y="5412435"/>
            <a:ext cx="887505" cy="868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237136A-602F-498F-8E68-B78B4A01B9D2}"/>
              </a:ext>
            </a:extLst>
          </p:cNvPr>
          <p:cNvSpPr/>
          <p:nvPr/>
        </p:nvSpPr>
        <p:spPr>
          <a:xfrm>
            <a:off x="5239870" y="1969497"/>
            <a:ext cx="887505" cy="868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DD7A1CD1-C1B0-4CF6-9AB9-64C4C51708BC}"/>
              </a:ext>
            </a:extLst>
          </p:cNvPr>
          <p:cNvSpPr/>
          <p:nvPr/>
        </p:nvSpPr>
        <p:spPr>
          <a:xfrm>
            <a:off x="5943600" y="4695226"/>
            <a:ext cx="887505" cy="868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15DA54F1-CA2F-4AD8-BC7B-44B67658EACC}"/>
              </a:ext>
            </a:extLst>
          </p:cNvPr>
          <p:cNvSpPr/>
          <p:nvPr/>
        </p:nvSpPr>
        <p:spPr>
          <a:xfrm>
            <a:off x="9489142" y="1239800"/>
            <a:ext cx="887505" cy="86868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659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08737-2D8B-47FB-AFE5-B3B2E3B0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2ABCAF-69CC-46C7-96DA-B30B0610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What I have learned</a:t>
            </a:r>
          </a:p>
          <a:p>
            <a:pPr marL="0" indent="0">
              <a:buNone/>
            </a:pPr>
            <a:r>
              <a:rPr lang="en-US" altLang="zh-TW" dirty="0"/>
              <a:t>	- GAN, DCGAN model details</a:t>
            </a:r>
          </a:p>
          <a:p>
            <a:pPr marL="0" indent="0">
              <a:buNone/>
            </a:pPr>
            <a:r>
              <a:rPr lang="en-US" altLang="zh-TW" dirty="0"/>
              <a:t>	- Tuning parameters</a:t>
            </a:r>
          </a:p>
          <a:p>
            <a:r>
              <a:rPr lang="en-US" altLang="zh-TW" dirty="0"/>
              <a:t>What I can do</a:t>
            </a:r>
          </a:p>
          <a:p>
            <a:pPr marL="0" indent="0">
              <a:buNone/>
            </a:pPr>
            <a:r>
              <a:rPr lang="en-US" altLang="zh-TW" dirty="0"/>
              <a:t>	- Avoid mode collapse:</a:t>
            </a:r>
          </a:p>
          <a:p>
            <a:pPr marL="0" indent="0">
              <a:buNone/>
            </a:pPr>
            <a:r>
              <a:rPr lang="en-US" altLang="zh-TW" dirty="0"/>
              <a:t>		1. Evaluate the model’s performance with various metrics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</a:rPr>
              <a:t>		2. Additional penalties to modify the generator loss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9169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5B85CD-2472-4163-BC70-2ACBBFD64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C3F000-21E6-4D84-967B-3E00B6C69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https://towardsdatascience.com/getting-started-with-gans-using-pytorch-78e7c22a14a5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https://www.kaggle.com/datasets/spandan2/cats-faces-64x64-for-generative-models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https://freecontent.manning.com/practical-applications-of-gans-part-1/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https://chat.openai.com/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45389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B225A-B375-465D-B0A8-71C466326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14048"/>
            <a:ext cx="9601196" cy="1093695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/>
              <a:t>THE END</a:t>
            </a:r>
            <a:endParaRPr lang="zh-TW" altLang="en-US" sz="4000" b="1" dirty="0"/>
          </a:p>
        </p:txBody>
      </p:sp>
      <p:pic>
        <p:nvPicPr>
          <p:cNvPr id="4" name="DCGAN_trainning">
            <a:hlinkClick r:id="" action="ppaction://media"/>
            <a:extLst>
              <a:ext uri="{FF2B5EF4-FFF2-40B4-BE49-F238E27FC236}">
                <a16:creationId xmlns:a16="http://schemas.microsoft.com/office/drawing/2014/main" id="{1BD63B13-CE45-490C-B8E0-ED705CFDCD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82284" y="714048"/>
            <a:ext cx="5429903" cy="5429903"/>
          </a:xfrm>
        </p:spPr>
      </p:pic>
    </p:spTree>
    <p:extLst>
      <p:ext uri="{BB962C8B-B14F-4D97-AF65-F5344CB8AC3E}">
        <p14:creationId xmlns:p14="http://schemas.microsoft.com/office/powerpoint/2010/main" val="39653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C53806-0149-4F36-9B11-CF511980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0E5440-F01F-4882-8AC6-9AE69584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</a:p>
          <a:p>
            <a:r>
              <a:rPr lang="en-US" altLang="zh-TW" dirty="0"/>
              <a:t>DCGAN</a:t>
            </a:r>
          </a:p>
          <a:p>
            <a:r>
              <a:rPr lang="en-US" altLang="zh-TW" dirty="0"/>
              <a:t>Comparison</a:t>
            </a:r>
          </a:p>
          <a:p>
            <a:r>
              <a:rPr lang="en-US" altLang="zh-TW" dirty="0"/>
              <a:t>Mode collapse</a:t>
            </a:r>
          </a:p>
          <a:p>
            <a:r>
              <a:rPr lang="en-US" altLang="zh-TW" dirty="0"/>
              <a:t>Summary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678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1A71B-AA30-4A92-80E0-C7DB2F1B4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pPr algn="l"/>
            <a:r>
              <a:rPr lang="en-US" altLang="zh-TW" dirty="0"/>
              <a:t>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0FA028-77C8-47F0-90FA-46979AEF5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Prepare the dataset</a:t>
            </a:r>
            <a:endParaRPr lang="en-US" altLang="zh-TW" b="1" dirty="0">
              <a:solidFill>
                <a:srgbClr val="0070C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Build the GAN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Optimize the networks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Generate new images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71E8A5C-CEBE-43B6-86C8-C74C7042C589}"/>
              </a:ext>
            </a:extLst>
          </p:cNvPr>
          <p:cNvSpPr txBox="1"/>
          <p:nvPr/>
        </p:nvSpPr>
        <p:spPr>
          <a:xfrm>
            <a:off x="4195482" y="2556932"/>
            <a:ext cx="351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– </a:t>
            </a:r>
            <a:r>
              <a:rPr lang="en-US" altLang="zh-TW" sz="2400" b="1" dirty="0">
                <a:solidFill>
                  <a:srgbClr val="0070C0"/>
                </a:solidFill>
              </a:rPr>
              <a:t>Kaggle Cats faces 64x64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26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37CB7B-F429-49B1-89E0-84C83A152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Parameters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A614EB-5C1A-4891-A1B0-2434583D7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Epochs = 250  </a:t>
            </a:r>
          </a:p>
          <a:p>
            <a:r>
              <a:rPr lang="en-US" altLang="zh-TW" dirty="0"/>
              <a:t>Batch size = 64  </a:t>
            </a:r>
          </a:p>
          <a:p>
            <a:r>
              <a:rPr lang="en-US" altLang="zh-TW" dirty="0"/>
              <a:t>Learning rate = 0.0002  </a:t>
            </a:r>
          </a:p>
          <a:p>
            <a:r>
              <a:rPr lang="en-US" altLang="zh-TW" dirty="0"/>
              <a:t>Learning rate  beta1 = 0.5    </a:t>
            </a:r>
          </a:p>
          <a:p>
            <a:r>
              <a:rPr lang="en-US" altLang="zh-TW" dirty="0"/>
              <a:t>Learning rate  beta2 = 0.999  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Image size = 64  </a:t>
            </a:r>
          </a:p>
          <a:p>
            <a:r>
              <a:rPr lang="en-US" altLang="zh-TW" b="1" dirty="0">
                <a:solidFill>
                  <a:srgbClr val="0070C0"/>
                </a:solidFill>
              </a:rPr>
              <a:t>Channels = 3    #colorful dataset </a:t>
            </a:r>
          </a:p>
          <a:p>
            <a:r>
              <a:rPr lang="en-US" altLang="zh-TW" dirty="0">
                <a:solidFill>
                  <a:srgbClr val="0070C0"/>
                </a:solidFill>
              </a:rPr>
              <a:t>Latent dimension = 128   </a:t>
            </a:r>
          </a:p>
          <a:p>
            <a:r>
              <a:rPr lang="en-US" altLang="zh-TW" dirty="0"/>
              <a:t>Interval = 500    # How often to sample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F6F7BC-F786-471C-9728-0389E667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82" y="791579"/>
            <a:ext cx="5216983" cy="527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35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CEC76-589E-478E-B7DF-9A96F194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792880"/>
          </a:xfrm>
        </p:spPr>
        <p:txBody>
          <a:bodyPr/>
          <a:lstStyle/>
          <a:p>
            <a:pPr algn="l"/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5D3687-D6D3-41C1-8E1E-9D04A52C2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Blurred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Repetitive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FD19DAC0-D808-4206-8665-87784037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48" y="633619"/>
            <a:ext cx="5590761" cy="55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EF9CD-D8E2-4C07-8C38-9A51A809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DCGAN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73A06A-1A8D-41D8-9269-6F48CA472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Deep Convolutional GAN</a:t>
            </a:r>
          </a:p>
          <a:p>
            <a:r>
              <a:rPr lang="en-US" altLang="zh-TW" dirty="0"/>
              <a:t>Fully connected layers </a:t>
            </a:r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en-US" altLang="zh-TW" b="1" dirty="0"/>
              <a:t>convolutional layers</a:t>
            </a:r>
          </a:p>
          <a:p>
            <a:pPr lvl="1"/>
            <a:r>
              <a:rPr lang="en-US" altLang="zh-TW" dirty="0"/>
              <a:t>Convolutional layer (torch.nn.Conv2d) </a:t>
            </a:r>
          </a:p>
          <a:p>
            <a:pPr marL="457200" lvl="1" indent="0">
              <a:buNone/>
            </a:pPr>
            <a:r>
              <a:rPr lang="en-US" altLang="zh-TW" b="1" dirty="0"/>
              <a:t>	- </a:t>
            </a:r>
            <a:r>
              <a:rPr lang="en-US" altLang="zh-TW" dirty="0"/>
              <a:t>extracting features from an input image</a:t>
            </a:r>
            <a:endParaRPr lang="en-US" altLang="zh-TW" b="1" dirty="0"/>
          </a:p>
          <a:p>
            <a:pPr lvl="1"/>
            <a:r>
              <a:rPr lang="en-US" altLang="zh-TW" dirty="0"/>
              <a:t>Deconvolutional layer (torch.nn.ConvTranspose2d )</a:t>
            </a:r>
          </a:p>
          <a:p>
            <a:pPr marL="914400" lvl="2" indent="0">
              <a:buNone/>
            </a:pPr>
            <a:r>
              <a:rPr lang="en-US" altLang="zh-TW" sz="2000" b="1" dirty="0"/>
              <a:t>- </a:t>
            </a:r>
            <a:r>
              <a:rPr lang="en-US" altLang="zh-TW" sz="2000" dirty="0"/>
              <a:t>generating new data from a learned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08208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40A5CA-FE7C-4626-800F-4C264E1B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Model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1A32264-35B5-457A-9C84-163958A64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2400" y="2531087"/>
            <a:ext cx="9276806" cy="343809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163CAE-C89D-4AC8-9D98-86969161C8CD}"/>
              </a:ext>
            </a:extLst>
          </p:cNvPr>
          <p:cNvSpPr/>
          <p:nvPr/>
        </p:nvSpPr>
        <p:spPr>
          <a:xfrm>
            <a:off x="3128682" y="5571068"/>
            <a:ext cx="1506071" cy="3048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B779257-0BE8-4F5B-B818-F44772F4DF6B}"/>
              </a:ext>
            </a:extLst>
          </p:cNvPr>
          <p:cNvSpPr/>
          <p:nvPr/>
        </p:nvSpPr>
        <p:spPr>
          <a:xfrm>
            <a:off x="7333129" y="5571068"/>
            <a:ext cx="1506071" cy="3048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79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D68868-44AB-4F74-B710-3B904A6E0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494" y="726142"/>
            <a:ext cx="9498103" cy="824752"/>
          </a:xfrm>
        </p:spPr>
        <p:txBody>
          <a:bodyPr/>
          <a:lstStyle/>
          <a:p>
            <a:pPr algn="l"/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0E17D6D-815D-40A3-9490-193B16023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223" y="636259"/>
            <a:ext cx="5585481" cy="5585481"/>
          </a:xfrm>
        </p:spPr>
      </p:pic>
    </p:spTree>
    <p:extLst>
      <p:ext uri="{BB962C8B-B14F-4D97-AF65-F5344CB8AC3E}">
        <p14:creationId xmlns:p14="http://schemas.microsoft.com/office/powerpoint/2010/main" val="3654883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7E788D-1AA3-4C07-91E4-38826B6B9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982132"/>
            <a:ext cx="10179422" cy="810809"/>
          </a:xfrm>
        </p:spPr>
        <p:txBody>
          <a:bodyPr/>
          <a:lstStyle/>
          <a:p>
            <a:pPr algn="l"/>
            <a:r>
              <a:rPr lang="en-US" altLang="zh-TW" dirty="0"/>
              <a:t>Comparison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DC2EBED-B8DB-43BE-989F-2455C864D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085" y="2002706"/>
            <a:ext cx="5409913" cy="405743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4AC311-C717-4548-88DC-B6F34E0F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002706"/>
            <a:ext cx="5409914" cy="405743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61E705A-7042-49B7-84C5-78ADA502186A}"/>
              </a:ext>
            </a:extLst>
          </p:cNvPr>
          <p:cNvSpPr txBox="1"/>
          <p:nvPr/>
        </p:nvSpPr>
        <p:spPr>
          <a:xfrm>
            <a:off x="779929" y="1993741"/>
            <a:ext cx="154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GAN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3D68A-7367-47C6-A505-C4CED01F572E}"/>
              </a:ext>
            </a:extLst>
          </p:cNvPr>
          <p:cNvSpPr txBox="1"/>
          <p:nvPr/>
        </p:nvSpPr>
        <p:spPr>
          <a:xfrm>
            <a:off x="6189842" y="2002706"/>
            <a:ext cx="154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DCGAN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58D71DB-AA58-4C3B-916C-BC8C90A193C5}"/>
              </a:ext>
            </a:extLst>
          </p:cNvPr>
          <p:cNvSpPr/>
          <p:nvPr/>
        </p:nvSpPr>
        <p:spPr>
          <a:xfrm>
            <a:off x="2617695" y="4318320"/>
            <a:ext cx="412376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73BE325-2E56-4439-B972-06AE50B6AAC0}"/>
              </a:ext>
            </a:extLst>
          </p:cNvPr>
          <p:cNvSpPr/>
          <p:nvPr/>
        </p:nvSpPr>
        <p:spPr>
          <a:xfrm>
            <a:off x="2617695" y="4876800"/>
            <a:ext cx="412376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09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166</TotalTime>
  <Words>403</Words>
  <Application>Microsoft Office PowerPoint</Application>
  <PresentationFormat>寬螢幕</PresentationFormat>
  <Paragraphs>74</Paragraphs>
  <Slides>14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8" baseType="lpstr">
      <vt:lpstr>Arial</vt:lpstr>
      <vt:lpstr>Calibri</vt:lpstr>
      <vt:lpstr>Garamond</vt:lpstr>
      <vt:lpstr>有機</vt:lpstr>
      <vt:lpstr>GAN &amp; DCGAN</vt:lpstr>
      <vt:lpstr>Outline</vt:lpstr>
      <vt:lpstr>GAN</vt:lpstr>
      <vt:lpstr>Parameters</vt:lpstr>
      <vt:lpstr>Result</vt:lpstr>
      <vt:lpstr>DCGAN</vt:lpstr>
      <vt:lpstr>Model</vt:lpstr>
      <vt:lpstr>Result</vt:lpstr>
      <vt:lpstr>Comparison</vt:lpstr>
      <vt:lpstr>Mode Collapse</vt:lpstr>
      <vt:lpstr>Visual inspection</vt:lpstr>
      <vt:lpstr>Summary</vt:lpstr>
      <vt:lpstr>Reference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 &amp; DCGAN</dc:title>
  <dc:creator>User</dc:creator>
  <cp:lastModifiedBy>Alex 李</cp:lastModifiedBy>
  <cp:revision>20</cp:revision>
  <dcterms:created xsi:type="dcterms:W3CDTF">2023-05-30T03:09:52Z</dcterms:created>
  <dcterms:modified xsi:type="dcterms:W3CDTF">2023-05-30T17:57:46Z</dcterms:modified>
</cp:coreProperties>
</file>